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26"/>
  </p:notesMasterIdLst>
  <p:sldIdLst>
    <p:sldId id="317" r:id="rId2"/>
    <p:sldId id="278" r:id="rId3"/>
    <p:sldId id="306" r:id="rId4"/>
    <p:sldId id="303" r:id="rId5"/>
    <p:sldId id="318" r:id="rId6"/>
    <p:sldId id="304" r:id="rId7"/>
    <p:sldId id="307" r:id="rId8"/>
    <p:sldId id="308" r:id="rId9"/>
    <p:sldId id="309" r:id="rId10"/>
    <p:sldId id="310" r:id="rId11"/>
    <p:sldId id="311" r:id="rId12"/>
    <p:sldId id="313" r:id="rId13"/>
    <p:sldId id="319" r:id="rId14"/>
    <p:sldId id="314" r:id="rId15"/>
    <p:sldId id="315" r:id="rId16"/>
    <p:sldId id="320" r:id="rId17"/>
    <p:sldId id="321" r:id="rId18"/>
    <p:sldId id="328" r:id="rId19"/>
    <p:sldId id="322" r:id="rId20"/>
    <p:sldId id="323" r:id="rId21"/>
    <p:sldId id="326" r:id="rId22"/>
    <p:sldId id="327" r:id="rId23"/>
    <p:sldId id="324" r:id="rId24"/>
    <p:sldId id="325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Relationship Id="rId9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70B3C20-6B95-4F39-AA61-5F9B1D390C59}" type="datetimeFigureOut">
              <a:rPr lang="en-US"/>
              <a:pPr>
                <a:defRPr/>
              </a:pPr>
              <a:t>21-Mar-20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AB42079-3C55-4BA5-A8CD-8FE868688154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675521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RS" altLang="sr-Latn-R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A5EC2A-E070-4F2A-8995-90EF8FD4F1D7}" type="slidenum">
              <a:rPr lang="en-US" altLang="sr-Latn-RS"/>
              <a:pPr/>
              <a:t>2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45056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r-Latn-RS" altLang="sr-Latn-R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9894EC-7434-461F-9B0E-82E6A2D12ECC}" type="slidenum">
              <a:rPr lang="en-US" altLang="sr-Latn-RS"/>
              <a:pPr/>
              <a:t>5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383984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554E3E-C5DA-4419-A25E-ADE977E193F3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342593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896B5-3D9B-48A6-9EE2-3F0779141C8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97568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FC35A-ECCE-414D-9F7B-145008496A71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10021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8ADD3-E509-4456-8B41-F1BD37B03FD7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1096272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0F02D5-F012-4DEE-A18E-64213ADC136F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553506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A4FC6-C186-4636-8EB5-B07E35FD165A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42267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9B9FB-765F-42F4-963E-6DC50BABAAFE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7950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E4AC-56DD-4E63-B70A-BF64B812E3B7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324238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890A4-7633-4566-9091-71401C74B865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66116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ADED3D-C01C-4079-95A9-E50D3BF170F5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415293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A89186-B936-4D43-913D-8334E1AF39D8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50824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8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2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05AFAA48-F148-4ED7-82DD-D4792347864C}" type="slidenum">
              <a:rPr lang="en-US" altLang="sr-Latn-RS"/>
              <a:pPr>
                <a:defRPr/>
              </a:pPr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0" r:id="rId2"/>
    <p:sldLayoutId id="2147484138" r:id="rId3"/>
    <p:sldLayoutId id="2147484131" r:id="rId4"/>
    <p:sldLayoutId id="2147484132" r:id="rId5"/>
    <p:sldLayoutId id="2147484133" r:id="rId6"/>
    <p:sldLayoutId id="2147484134" r:id="rId7"/>
    <p:sldLayoutId id="2147484139" r:id="rId8"/>
    <p:sldLayoutId id="2147484140" r:id="rId9"/>
    <p:sldLayoutId id="2147484135" r:id="rId10"/>
    <p:sldLayoutId id="21474841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16.bin"/><Relationship Id="rId3" Type="http://schemas.openxmlformats.org/officeDocument/2006/relationships/image" Target="../media/image55.png"/><Relationship Id="rId21" Type="http://schemas.openxmlformats.org/officeDocument/2006/relationships/image" Target="../media/image54.wmf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9.wmf"/><Relationship Id="rId24" Type="http://schemas.openxmlformats.org/officeDocument/2006/relationships/image" Target="../media/image58.png"/><Relationship Id="rId5" Type="http://schemas.openxmlformats.org/officeDocument/2006/relationships/image" Target="../media/image46.wmf"/><Relationship Id="rId15" Type="http://schemas.openxmlformats.org/officeDocument/2006/relationships/image" Target="../media/image51.wmf"/><Relationship Id="rId23" Type="http://schemas.openxmlformats.org/officeDocument/2006/relationships/image" Target="../media/image57.png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53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48.wmf"/><Relationship Id="rId14" Type="http://schemas.openxmlformats.org/officeDocument/2006/relationships/oleObject" Target="../embeddings/oleObject14.bin"/><Relationship Id="rId22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wmf"/><Relationship Id="rId11" Type="http://schemas.openxmlformats.org/officeDocument/2006/relationships/image" Target="../media/image3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5.png"/><Relationship Id="rId4" Type="http://schemas.openxmlformats.org/officeDocument/2006/relationships/image" Target="../media/image31.wmf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41.wmf"/><Relationship Id="rId3" Type="http://schemas.openxmlformats.org/officeDocument/2006/relationships/image" Target="../media/image42.png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5" Type="http://schemas.openxmlformats.org/officeDocument/2006/relationships/image" Target="../media/image44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9.wmf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4"/>
          <p:cNvSpPr>
            <a:spLocks noGrp="1"/>
          </p:cNvSpPr>
          <p:nvPr>
            <p:ph type="subTitle" idx="1"/>
          </p:nvPr>
        </p:nvSpPr>
        <p:spPr>
          <a:xfrm>
            <a:off x="0" y="3214688"/>
            <a:ext cx="9144000" cy="1085850"/>
          </a:xfrm>
        </p:spPr>
        <p:txBody>
          <a:bodyPr/>
          <a:lstStyle/>
          <a:p>
            <a:pPr eaLnBrk="1" hangingPunct="1"/>
            <a:r>
              <a:rPr lang="sr-Latn-CS" altLang="sr-Latn-RS" smtClean="0">
                <a:solidFill>
                  <a:schemeClr val="tx1"/>
                </a:solidFill>
                <a:latin typeface="Clarendon Extended" pitchFamily="18" charset="0"/>
              </a:rPr>
              <a:t>DEO: </a:t>
            </a:r>
            <a:r>
              <a:rPr lang="sr-Latn-CS" altLang="sr-Latn-RS" smtClean="0">
                <a:solidFill>
                  <a:schemeClr val="tx1"/>
                </a:solidFill>
                <a:latin typeface="Clarendon Extended" pitchFamily="18" charset="0"/>
                <a:cs typeface="Arial" panose="020B0604020202020204" pitchFamily="34" charset="0"/>
              </a:rPr>
              <a:t>TEHNOLOGIJA PLASTIČNOG DEFORMISANJA</a:t>
            </a:r>
            <a:endParaRPr lang="en-US" altLang="sr-Latn-RS" smtClean="0">
              <a:solidFill>
                <a:schemeClr val="tx1"/>
              </a:solidFill>
              <a:latin typeface="Clarendon Extended" pitchFamily="18" charset="0"/>
              <a:cs typeface="Arial" panose="020B0604020202020204" pitchFamily="34" charset="0"/>
            </a:endParaRPr>
          </a:p>
        </p:txBody>
      </p:sp>
      <p:sp>
        <p:nvSpPr>
          <p:cNvPr id="7171" name="Title 3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sr-Latn-CS" altLang="sr-Latn-RS" sz="3200" b="1" smtClean="0">
                <a:latin typeface="Clarendon Extended" pitchFamily="18" charset="0"/>
              </a:rPr>
              <a:t>TEHNOLOGIJA MAŠINOGRADNJE</a:t>
            </a:r>
            <a:endParaRPr altLang="sr-Latn-RS" sz="3200" b="1" smtClean="0">
              <a:latin typeface="Clarendon Extended" pitchFamily="18" charset="0"/>
            </a:endParaRP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1785938" y="4416425"/>
            <a:ext cx="607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dirty="0" smtClean="0">
                <a:latin typeface="Clarendon Extended" pitchFamily="18" charset="0"/>
              </a:rPr>
              <a:t>dr </a:t>
            </a:r>
            <a:r>
              <a:rPr lang="sr-Latn-CS" altLang="sr-Latn-RS" dirty="0">
                <a:latin typeface="Clarendon Extended" pitchFamily="18" charset="0"/>
              </a:rPr>
              <a:t>Mladomir </a:t>
            </a:r>
            <a:r>
              <a:rPr lang="sr-Latn-CS" altLang="sr-Latn-RS" dirty="0" smtClean="0">
                <a:latin typeface="Clarendon Extended" pitchFamily="18" charset="0"/>
              </a:rPr>
              <a:t>Milutinović</a:t>
            </a:r>
            <a:r>
              <a:rPr lang="en-US" altLang="sr-Latn-RS" dirty="0">
                <a:latin typeface="Clarendon Extended" pitchFamily="18" charset="0"/>
              </a:rPr>
              <a:t>, </a:t>
            </a:r>
            <a:r>
              <a:rPr lang="en-US" altLang="sr-Latn-RS" dirty="0" err="1" smtClean="0">
                <a:latin typeface="Clarendon Extended" pitchFamily="18" charset="0"/>
              </a:rPr>
              <a:t>vanredni</a:t>
            </a:r>
            <a:r>
              <a:rPr lang="en-US" altLang="sr-Latn-RS" dirty="0" smtClean="0">
                <a:latin typeface="Clarendon Extended" pitchFamily="18" charset="0"/>
              </a:rPr>
              <a:t> prof</a:t>
            </a:r>
            <a:r>
              <a:rPr lang="en-US" altLang="sr-Latn-RS" dirty="0">
                <a:latin typeface="Clarendon Extended" pitchFamily="18" charset="0"/>
              </a:rPr>
              <a:t>.</a:t>
            </a:r>
            <a:endParaRPr lang="en-US" altLang="sr-Latn-RS" dirty="0">
              <a:latin typeface="Clarendon Extended" pitchFamily="18" charset="0"/>
            </a:endParaRPr>
          </a:p>
        </p:txBody>
      </p:sp>
      <p:pic>
        <p:nvPicPr>
          <p:cNvPr id="717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000625"/>
            <a:ext cx="4852988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08050"/>
            <a:ext cx="5305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221038" y="214313"/>
            <a:ext cx="2659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sr-Latn-RS" altLang="sr-Latn-RS" sz="2400" b="1"/>
              <a:t>Visina pripremka</a:t>
            </a:r>
            <a:endParaRPr lang="en-US" altLang="sr-Latn-R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785813" y="214313"/>
            <a:ext cx="7572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000" b="1"/>
              <a:t>Naponi i deformacije pri dubokom izv</a:t>
            </a:r>
            <a:r>
              <a:rPr lang="sr-Latn-CS" altLang="sr-Latn-RS" sz="2000" b="1"/>
              <a:t>lačenju</a:t>
            </a:r>
            <a:endParaRPr lang="en-US" altLang="sr-Latn-RS" sz="2000" b="1"/>
          </a:p>
        </p:txBody>
      </p:sp>
      <p:pic>
        <p:nvPicPr>
          <p:cNvPr id="19459" name="Picture 2" descr="Seme naponskih stanja u karak zon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5025"/>
            <a:ext cx="357028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9461" name="Object 3"/>
          <p:cNvGraphicFramePr>
            <a:graphicFrameLocks noChangeAspect="1"/>
          </p:cNvGraphicFramePr>
          <p:nvPr/>
        </p:nvGraphicFramePr>
        <p:xfrm>
          <a:off x="5857875" y="1500188"/>
          <a:ext cx="247332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Equation" r:id="rId4" imgW="2247900" imgH="749300" progId="Equation.DSMT4">
                  <p:embed/>
                </p:oleObj>
              </mc:Choice>
              <mc:Fallback>
                <p:oleObj name="Equation" r:id="rId4" imgW="2247900" imgH="749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1500188"/>
                        <a:ext cx="2473325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sp>
        <p:nvSpPr>
          <p:cNvPr id="1946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sp>
        <p:nvSpPr>
          <p:cNvPr id="1946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sp>
        <p:nvSpPr>
          <p:cNvPr id="19466" name="Rectangle 3"/>
          <p:cNvSpPr>
            <a:spLocks noChangeArrowheads="1"/>
          </p:cNvSpPr>
          <p:nvPr/>
        </p:nvSpPr>
        <p:spPr bwMode="auto">
          <a:xfrm>
            <a:off x="177800" y="3152775"/>
            <a:ext cx="8786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000" b="1"/>
              <a:t>Napon izvlačenja, deformaciona sila u prvoj operaciji izvlačenja</a:t>
            </a:r>
          </a:p>
        </p:txBody>
      </p:sp>
      <p:graphicFrame>
        <p:nvGraphicFramePr>
          <p:cNvPr id="19467" name="Object 3"/>
          <p:cNvGraphicFramePr>
            <a:graphicFrameLocks noChangeAspect="1"/>
          </p:cNvGraphicFramePr>
          <p:nvPr/>
        </p:nvGraphicFramePr>
        <p:xfrm>
          <a:off x="4733925" y="3860800"/>
          <a:ext cx="151130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Equation" r:id="rId6" imgW="1002865" imgH="190417" progId="Equation.DSMT4">
                  <p:embed/>
                </p:oleObj>
              </mc:Choice>
              <mc:Fallback>
                <p:oleObj name="Equation" r:id="rId6" imgW="1002865" imgH="19041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3860800"/>
                        <a:ext cx="1511300" cy="2873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8" name="Object 5"/>
          <p:cNvGraphicFramePr>
            <a:graphicFrameLocks noChangeAspect="1"/>
          </p:cNvGraphicFramePr>
          <p:nvPr/>
        </p:nvGraphicFramePr>
        <p:xfrm>
          <a:off x="4703763" y="4311650"/>
          <a:ext cx="38290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8" name="Equation" r:id="rId8" imgW="2857500" imgH="457200" progId="Equation.DSMT4">
                  <p:embed/>
                </p:oleObj>
              </mc:Choice>
              <mc:Fallback>
                <p:oleObj name="Equation" r:id="rId8" imgW="28575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763" y="4311650"/>
                        <a:ext cx="3829050" cy="612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B0F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469" name="Group 3"/>
          <p:cNvGrpSpPr>
            <a:grpSpLocks/>
          </p:cNvGrpSpPr>
          <p:nvPr/>
        </p:nvGrpSpPr>
        <p:grpSpPr bwMode="auto">
          <a:xfrm>
            <a:off x="4635500" y="5157788"/>
            <a:ext cx="3992563" cy="1447800"/>
            <a:chOff x="4636260" y="5292605"/>
            <a:chExt cx="3991522" cy="1448763"/>
          </a:xfrm>
        </p:grpSpPr>
        <p:graphicFrame>
          <p:nvGraphicFramePr>
            <p:cNvPr id="19473" name="Object 7"/>
            <p:cNvGraphicFramePr>
              <a:graphicFrameLocks noChangeAspect="1"/>
            </p:cNvGraphicFramePr>
            <p:nvPr/>
          </p:nvGraphicFramePr>
          <p:xfrm>
            <a:off x="4636260" y="5316755"/>
            <a:ext cx="957262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09" name="Equation" r:id="rId10" imgW="825500" imgH="342900" progId="Equation.DSMT4">
                    <p:embed/>
                  </p:oleObj>
                </mc:Choice>
                <mc:Fallback>
                  <p:oleObj name="Equation" r:id="rId10" imgW="825500" imgH="3429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6260" y="5316755"/>
                          <a:ext cx="957262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4" name="Object 9"/>
            <p:cNvGraphicFramePr>
              <a:graphicFrameLocks noChangeAspect="1"/>
            </p:cNvGraphicFramePr>
            <p:nvPr/>
          </p:nvGraphicFramePr>
          <p:xfrm>
            <a:off x="5954547" y="5377254"/>
            <a:ext cx="9398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0" name="Equation" r:id="rId12" imgW="825500" imgH="190500" progId="Equation.DSMT4">
                    <p:embed/>
                  </p:oleObj>
                </mc:Choice>
                <mc:Fallback>
                  <p:oleObj name="Equation" r:id="rId12" imgW="825500" imgH="1905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4547" y="5377254"/>
                          <a:ext cx="939800" cy="215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5" name="Object 11"/>
            <p:cNvGraphicFramePr>
              <a:graphicFrameLocks noChangeAspect="1"/>
            </p:cNvGraphicFramePr>
            <p:nvPr/>
          </p:nvGraphicFramePr>
          <p:xfrm>
            <a:off x="7110413" y="5292605"/>
            <a:ext cx="1247775" cy="287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1" name="Equation" r:id="rId14" imgW="1117115" imgH="253890" progId="Equation.DSMT4">
                    <p:embed/>
                  </p:oleObj>
                </mc:Choice>
                <mc:Fallback>
                  <p:oleObj name="Equation" r:id="rId14" imgW="1117115" imgH="25389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10413" y="5292605"/>
                          <a:ext cx="1247775" cy="287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6" name="Object 13"/>
            <p:cNvGraphicFramePr>
              <a:graphicFrameLocks noChangeAspect="1"/>
            </p:cNvGraphicFramePr>
            <p:nvPr/>
          </p:nvGraphicFramePr>
          <p:xfrm>
            <a:off x="4679669" y="5780308"/>
            <a:ext cx="3948113" cy="5762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2" name="Equation" r:id="rId16" imgW="3594100" imgH="520700" progId="Equation.DSMT4">
                    <p:embed/>
                  </p:oleObj>
                </mc:Choice>
                <mc:Fallback>
                  <p:oleObj name="Equation" r:id="rId16" imgW="3594100" imgH="52070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669" y="5780308"/>
                          <a:ext cx="3948113" cy="5762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7" name="Object 17"/>
            <p:cNvGraphicFramePr>
              <a:graphicFrameLocks noChangeAspect="1"/>
            </p:cNvGraphicFramePr>
            <p:nvPr/>
          </p:nvGraphicFramePr>
          <p:xfrm>
            <a:off x="6065556" y="6346081"/>
            <a:ext cx="1176338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3" name="Equation" r:id="rId18" imgW="1016000" imgH="342900" progId="Equation.DSMT4">
                    <p:embed/>
                  </p:oleObj>
                </mc:Choice>
                <mc:Fallback>
                  <p:oleObj name="Equation" r:id="rId18" imgW="1016000" imgH="342900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5556" y="6346081"/>
                          <a:ext cx="1176338" cy="395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78" name="Object 9"/>
            <p:cNvGraphicFramePr>
              <a:graphicFrameLocks noChangeAspect="1"/>
            </p:cNvGraphicFramePr>
            <p:nvPr/>
          </p:nvGraphicFramePr>
          <p:xfrm>
            <a:off x="4673920" y="6425373"/>
            <a:ext cx="1171575" cy="258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14" name="Equation" r:id="rId20" imgW="1028520" imgH="228600" progId="Equation.DSMT4">
                    <p:embed/>
                  </p:oleObj>
                </mc:Choice>
                <mc:Fallback>
                  <p:oleObj name="Equation" r:id="rId20" imgW="1028520" imgH="22860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3920" y="6425373"/>
                          <a:ext cx="1171575" cy="258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470" name="Picture 25" descr="Fig6.5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725863"/>
            <a:ext cx="23764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3016" y="5445224"/>
            <a:ext cx="3358238" cy="763286"/>
          </a:xfrm>
          <a:prstGeom prst="rect">
            <a:avLst/>
          </a:prstGeom>
          <a:blipFill rotWithShape="0">
            <a:blip r:embed="rId23"/>
            <a:stretch>
              <a:fillRect r="-182" b="-4000"/>
            </a:stretch>
          </a:blipFill>
        </p:spPr>
        <p:txBody>
          <a:bodyPr/>
          <a:lstStyle/>
          <a:p>
            <a:r>
              <a:rPr lang="sr-Latn-RS">
                <a:noFill/>
              </a:rPr>
              <a:t> </a:t>
            </a:r>
          </a:p>
        </p:txBody>
      </p:sp>
      <p:sp>
        <p:nvSpPr>
          <p:cNvPr id="28" name="Rectangle 2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178952" y="6269070"/>
            <a:ext cx="2016224" cy="276999"/>
          </a:xfrm>
          <a:prstGeom prst="rect">
            <a:avLst/>
          </a:prstGeom>
          <a:blipFill rotWithShape="0">
            <a:blip r:embed="rId24"/>
            <a:stretch>
              <a:fillRect b="-8696"/>
            </a:stretch>
          </a:blipFill>
        </p:spPr>
        <p:txBody>
          <a:bodyPr/>
          <a:lstStyle/>
          <a:p>
            <a:r>
              <a:rPr lang="sr-Latn-R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2571750" y="115888"/>
            <a:ext cx="3995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2400" b="1"/>
              <a:t>Alati za duboko izvlačenje</a:t>
            </a:r>
          </a:p>
        </p:txBody>
      </p:sp>
      <p:pic>
        <p:nvPicPr>
          <p:cNvPr id="20483" name="Picture 2" descr="aLAT SL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928688"/>
            <a:ext cx="23431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alat za presu jednostrukog dejst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692150"/>
            <a:ext cx="259238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alat za presu dvostrukog dejstv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703263"/>
            <a:ext cx="26146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Alat za izvlacenje ka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37038"/>
            <a:ext cx="36226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Fig-6.1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605338"/>
            <a:ext cx="29622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2"/>
          <p:cNvSpPr>
            <a:spLocks noChangeArrowheads="1"/>
          </p:cNvSpPr>
          <p:nvPr/>
        </p:nvSpPr>
        <p:spPr bwMode="auto">
          <a:xfrm>
            <a:off x="6238875" y="3798888"/>
            <a:ext cx="2574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200" i="1">
                <a:ea typeface="Times New Roman" panose="02020603050405020304" pitchFamily="18" charset="0"/>
                <a:cs typeface="Arial" panose="020B0604020202020204" pitchFamily="34" charset="0"/>
              </a:rPr>
              <a:t>Alat za duboko izvlačenje na presi dvostrukog dejstva</a:t>
            </a:r>
            <a:endParaRPr lang="sr-Latn-RS" altLang="sr-Latn-RS" sz="1200" i="1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489" name="Rectangle 3"/>
          <p:cNvSpPr>
            <a:spLocks noChangeArrowheads="1"/>
          </p:cNvSpPr>
          <p:nvPr/>
        </p:nvSpPr>
        <p:spPr bwMode="auto">
          <a:xfrm>
            <a:off x="523875" y="3457575"/>
            <a:ext cx="2143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200" i="1">
                <a:ea typeface="Times New Roman" panose="02020603050405020304" pitchFamily="18" charset="0"/>
                <a:cs typeface="Arial" panose="020B0604020202020204" pitchFamily="34" charset="0"/>
              </a:rPr>
              <a:t>Alat za duboko izvlačenje na presi jednostrukog dejstva</a:t>
            </a:r>
            <a:endParaRPr lang="sr-Latn-RS" altLang="sr-Latn-RS" sz="1200" i="1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490" name="Rectangle 4"/>
          <p:cNvSpPr>
            <a:spLocks noChangeArrowheads="1"/>
          </p:cNvSpPr>
          <p:nvPr/>
        </p:nvSpPr>
        <p:spPr bwMode="auto">
          <a:xfrm>
            <a:off x="2922588" y="3732213"/>
            <a:ext cx="3294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200">
                <a:ea typeface="Times New Roman" panose="02020603050405020304" pitchFamily="18" charset="0"/>
                <a:cs typeface="Arial" panose="020B0604020202020204" pitchFamily="34" charset="0"/>
              </a:rPr>
              <a:t>Alat za duboko izvlačenje na presi jednostrukog dejstva s jastukom za izvlačenje</a:t>
            </a:r>
            <a:endParaRPr lang="sr-Latn-RS" altLang="sr-Latn-RS" sz="120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627063" y="928688"/>
            <a:ext cx="77771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Kompletna karoserija automobila, autobusa i drugih vozila izrađuje se iz pojedinačnih duboko izvučenih delova koji se naknadno spajaju u jednu celinu, najčešće zavarivanjem</a:t>
            </a:r>
            <a:endParaRPr lang="en-GB" altLang="sr-Latn-RS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1619250" y="260350"/>
            <a:ext cx="5792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2400" b="1"/>
              <a:t>Karoserijski alati za duboko izvlačenje</a:t>
            </a:r>
            <a:endParaRPr lang="sr-Latn-RS" altLang="sr-Latn-RS" sz="2400"/>
          </a:p>
        </p:txBody>
      </p:sp>
      <p:pic>
        <p:nvPicPr>
          <p:cNvPr id="21508" name="Picture 5" descr="Fig6.2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6925"/>
            <a:ext cx="38163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1258888" y="5483225"/>
            <a:ext cx="18002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400"/>
              <a:t>a – gornji alat</a:t>
            </a:r>
          </a:p>
          <a:p>
            <a:r>
              <a:rPr lang="sr-Latn-CS" altLang="sr-Latn-RS" sz="1400"/>
              <a:t>b – donji alat</a:t>
            </a:r>
          </a:p>
          <a:p>
            <a:r>
              <a:rPr lang="sr-Latn-CS" altLang="sr-Latn-RS" sz="1400"/>
              <a:t>c - izbacivač</a:t>
            </a:r>
            <a:endParaRPr lang="en-GB" altLang="sr-Latn-RS" sz="1400"/>
          </a:p>
        </p:txBody>
      </p:sp>
      <p:pic>
        <p:nvPicPr>
          <p:cNvPr id="21510" name="Picture 3" descr="Nkk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t="3937" r="2278" b="33575"/>
          <a:stretch>
            <a:fillRect/>
          </a:stretch>
        </p:blipFill>
        <p:spPr bwMode="auto">
          <a:xfrm>
            <a:off x="4222750" y="1778000"/>
            <a:ext cx="4321175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4238625" y="36290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200" i="1"/>
              <a:t>Najveći alat na svetu (za duboko izvlačenje kompletne stranice automobila Mercedes, 4.50 m x 2.30 m)</a:t>
            </a:r>
            <a:endParaRPr lang="en-GB" altLang="sr-Latn-RS" sz="1200" i="1"/>
          </a:p>
        </p:txBody>
      </p:sp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"/>
          <a:stretch>
            <a:fillRect/>
          </a:stretch>
        </p:blipFill>
        <p:spPr bwMode="auto">
          <a:xfrm>
            <a:off x="4459288" y="4090988"/>
            <a:ext cx="3659187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4275138" y="6450013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200" i="1"/>
              <a:t>Alat za duboko izvlačenje dvoje vrata automobila istovremeno </a:t>
            </a:r>
            <a:endParaRPr lang="sr-Latn-RS" altLang="sr-Latn-RS" sz="12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>
            <a:fillRect/>
          </a:stretch>
        </p:blipFill>
        <p:spPr bwMode="auto">
          <a:xfrm>
            <a:off x="5645150" y="1341438"/>
            <a:ext cx="32861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357438" y="214313"/>
            <a:ext cx="437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2400" b="1"/>
              <a:t>Mašine za duboko izvlačenje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85750" y="1000125"/>
            <a:ext cx="536575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9875" indent="-2698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en-US" altLang="sr-Latn-RS" sz="1400" b="1">
                <a:solidFill>
                  <a:srgbClr val="FF0000"/>
                </a:solidFill>
              </a:rPr>
              <a:t>Kriterijumi za izbor prese:</a:t>
            </a:r>
          </a:p>
          <a:p>
            <a:pPr lvl="1"/>
            <a:endParaRPr lang="en-US" altLang="sr-Latn-RS" sz="140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sr-Latn-RS" sz="1400"/>
              <a:t>Deformaciona sila i deformacioni rad izvlačenja – koji određuju nominalnu silu i nominalnu energiju prese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sr-Latn-RS" sz="1400"/>
              <a:t>Sila držača lima – koja definiše adekvatni parametar jastuka ili nominalnu silu drugog dejstva mašine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sr-Latn-RS" sz="1400"/>
              <a:t>Dimenzije alata koje određuju dimenzije radnog prostora mašine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sr-Latn-RS" sz="1400"/>
              <a:t>Radni hod alata – određen je visinom obratka i utiče na visinu radnog prostora. Hod alata mora biti dovoljan da obezbedi duboko izvlačenje i lako vađenje obratka iz alata. Preporučuje se da hod alata odnosno mašine iznosi 2,5 visina obratka (H = 2,5 h</a:t>
            </a:r>
            <a:r>
              <a:rPr lang="en-US" altLang="sr-Latn-RS" sz="1400" baseline="-25000"/>
              <a:t>i</a:t>
            </a:r>
            <a:r>
              <a:rPr lang="en-US" altLang="sr-Latn-RS" sz="140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sr-Latn-RS" sz="1400"/>
              <a:t>Brzina deformisanja – pri dubokom izvlačenju zavisi od materijala obratka i kreće se od 200 mm/s za čelične limove, za aluminijum je 500 mm/s, za mesing do 750 mm/s i cink 370 mm/s. Poseban problem je što se brzina pritiskivača mehaničkih presa menja u toku hoda u širokim granicama.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sr-Latn-RS" sz="1400"/>
              <a:t>Veličina serije koja uslovljava proizvodnost prese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28625"/>
            <a:ext cx="32067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4313"/>
            <a:ext cx="39814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714750"/>
            <a:ext cx="372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3313"/>
            <a:ext cx="40290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http://automotive.arcelormittal.com/repository/fce/Tailored_Blanks/applicatio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r="5380"/>
          <a:stretch>
            <a:fillRect/>
          </a:stretch>
        </p:blipFill>
        <p:spPr bwMode="auto">
          <a:xfrm>
            <a:off x="4278313" y="2565400"/>
            <a:ext cx="43846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8175" y="188913"/>
            <a:ext cx="49847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Iskrojeni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limovi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„tailored blanks“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23850" y="841375"/>
            <a:ext cx="835183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300"/>
              </a:spcAft>
              <a:buFont typeface="Times New Roman" panose="02020603050405020304" pitchFamily="18" charset="0"/>
              <a:buChar char="–"/>
            </a:pPr>
            <a:r>
              <a:rPr lang="en-US" altLang="sr-Latn-RS" sz="1600">
                <a:ea typeface="Times New Roman" panose="02020603050405020304" pitchFamily="18" charset="0"/>
                <a:cs typeface="Arial" panose="020B0604020202020204" pitchFamily="34" charset="0"/>
              </a:rPr>
              <a:t>smanjenje težine proizvoda (vozila) jer ne postoji potreba za pojačanjima i preklapanjima lima pri primeni tačkastog zavarivanja</a:t>
            </a:r>
            <a:endParaRPr lang="sr-Latn-RS" altLang="sr-Latn-RS" sz="16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300"/>
              </a:spcAft>
              <a:buFont typeface="Times New Roman" panose="02020603050405020304" pitchFamily="18" charset="0"/>
              <a:buChar char="–"/>
            </a:pPr>
            <a:r>
              <a:rPr lang="en-US" altLang="sr-Latn-RS" sz="1600">
                <a:ea typeface="Times New Roman" panose="02020603050405020304" pitchFamily="18" charset="0"/>
                <a:cs typeface="Arial" panose="020B0604020202020204" pitchFamily="34" charset="0"/>
              </a:rPr>
              <a:t>povećanje sigurnosti pri sudaru, jer laserski zavar ima veću krutost od tačkastog</a:t>
            </a:r>
            <a:endParaRPr lang="sr-Latn-RS" altLang="sr-Latn-RS" sz="16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300"/>
              </a:spcAft>
              <a:buFont typeface="Times New Roman" panose="02020603050405020304" pitchFamily="18" charset="0"/>
              <a:buChar char="–"/>
            </a:pPr>
            <a:r>
              <a:rPr lang="en-US" altLang="sr-Latn-RS" sz="1600">
                <a:ea typeface="Times New Roman" panose="02020603050405020304" pitchFamily="18" charset="0"/>
                <a:cs typeface="Arial" panose="020B0604020202020204" pitchFamily="34" charset="0"/>
              </a:rPr>
              <a:t>smanjenje broja potrebnih alata</a:t>
            </a:r>
            <a:endParaRPr lang="sr-Latn-RS" altLang="sr-Latn-RS" sz="16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300"/>
              </a:spcAft>
              <a:buFont typeface="Times New Roman" panose="02020603050405020304" pitchFamily="18" charset="0"/>
              <a:buChar char="–"/>
            </a:pPr>
            <a:r>
              <a:rPr lang="en-US" altLang="sr-Latn-RS" sz="1600">
                <a:ea typeface="Times New Roman" panose="02020603050405020304" pitchFamily="18" charset="0"/>
                <a:cs typeface="Arial" panose="020B0604020202020204" pitchFamily="34" charset="0"/>
              </a:rPr>
              <a:t>smanjenje otpada materijala</a:t>
            </a:r>
            <a:endParaRPr lang="sr-Latn-RS" altLang="sr-Latn-RS" sz="16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300"/>
              </a:spcAft>
              <a:buFont typeface="Times New Roman" panose="02020603050405020304" pitchFamily="18" charset="0"/>
              <a:buChar char="–"/>
            </a:pPr>
            <a:r>
              <a:rPr lang="en-US" altLang="sr-Latn-RS" sz="1600">
                <a:ea typeface="Times New Roman" panose="02020603050405020304" pitchFamily="18" charset="0"/>
                <a:cs typeface="Arial" panose="020B0604020202020204" pitchFamily="34" charset="0"/>
              </a:rPr>
              <a:t>povećanje dimenzione tačnosti i otpornosti prema koroziji spojenih komponenti</a:t>
            </a:r>
            <a:endParaRPr lang="sr-Latn-RS" altLang="sr-Latn-RS" sz="160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581" name="Picture 2" descr="Teilored blan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338455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90525"/>
            <a:ext cx="4824413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8" descr="http://upload.wikimedia.org/wikipedia/commons/5/5a/Tailored_Blank_Hoesch_Mus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52450"/>
            <a:ext cx="2652712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3" descr="http://www.vwvortex.com/wp-content/uploads/2012/08/tailor-rolled-blan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" b="2930"/>
          <a:stretch>
            <a:fillRect/>
          </a:stretch>
        </p:blipFill>
        <p:spPr bwMode="auto">
          <a:xfrm>
            <a:off x="5684838" y="3233738"/>
            <a:ext cx="297973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https://encrypted-tbn0.gstatic.com/images?q=tbn:ANd9GcScJxjhwNxnI2b8gMN8sxG61PcWeR8pv5WKKdNluYIut5Mk-jn1Y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4"/>
          <a:stretch>
            <a:fillRect/>
          </a:stretch>
        </p:blipFill>
        <p:spPr bwMode="auto">
          <a:xfrm>
            <a:off x="1022350" y="3429000"/>
            <a:ext cx="39909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http://www.european-business.com/media/inhalt/portraits/european_business_online/34500_arcelormittal/768x384/laser_welded_blanks_lend_themselves_to_multitude_of_applications_in_vehicle_construction.n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350"/>
            <a:ext cx="626427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http://www.european-business.com/media/inhalt/portraits/european_business_online/34500_arcelormittal/exploded_car_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3862"/>
          <a:stretch>
            <a:fillRect/>
          </a:stretch>
        </p:blipFill>
        <p:spPr bwMode="auto">
          <a:xfrm>
            <a:off x="2076450" y="3573463"/>
            <a:ext cx="49228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16238" y="260350"/>
            <a:ext cx="332898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Rotaciono izvlačenje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Metal Spinning Proces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581400"/>
            <a:ext cx="373697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07950" y="911225"/>
            <a:ext cx="61928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sr-Latn-CS" altLang="sr-Latn-RS" sz="1600"/>
              <a:t>Rotaciono izvlačenje je obrada deformisanjem, kojom se dobijaju rotaciono simetrični delovi različitih oblika, dimenzije i materijala pripremka</a:t>
            </a:r>
            <a:endParaRPr lang="en-US" altLang="sr-Latn-RS" sz="1600"/>
          </a:p>
          <a:p>
            <a:pPr>
              <a:buFont typeface="Courier New" panose="02070309020205020404" pitchFamily="49" charset="0"/>
              <a:buChar char="o"/>
            </a:pPr>
            <a:r>
              <a:rPr lang="sr-Latn-CS" altLang="sr-Latn-RS" sz="1600"/>
              <a:t>S obzirom na kvalitet obrađene površine rotaciono izvlačenje predstavlja završnu obradu</a:t>
            </a:r>
            <a:endParaRPr lang="en-US" altLang="sr-Latn-RS" sz="1600"/>
          </a:p>
          <a:p>
            <a:pPr>
              <a:buFont typeface="Courier New" panose="02070309020205020404" pitchFamily="49" charset="0"/>
              <a:buChar char="o"/>
            </a:pPr>
            <a:r>
              <a:rPr lang="sr-Latn-CS" altLang="sr-Latn-RS" sz="1600"/>
              <a:t>Tehnologija rotacionog izvlačenja spada u red tehnologija sa parcijalnim zahvatom</a:t>
            </a:r>
            <a:endParaRPr lang="en-US" altLang="sr-Latn-RS" sz="1600"/>
          </a:p>
          <a:p>
            <a:pPr>
              <a:buFont typeface="Courier New" panose="02070309020205020404" pitchFamily="49" charset="0"/>
              <a:buChar char="o"/>
            </a:pPr>
            <a:r>
              <a:rPr lang="sr-Latn-CS" altLang="sr-Latn-RS" sz="1600"/>
              <a:t>Tečenje materijala ograničeno je na vrlo usku oblast trenutnog delovanja alata na materijal</a:t>
            </a:r>
            <a:endParaRPr lang="en-GB" altLang="sr-Latn-RS" sz="1600"/>
          </a:p>
        </p:txBody>
      </p:sp>
      <p:pic>
        <p:nvPicPr>
          <p:cNvPr id="27653" name="Picture 6" descr="Fig11.1a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/>
          <a:stretch>
            <a:fillRect/>
          </a:stretch>
        </p:blipFill>
        <p:spPr bwMode="auto">
          <a:xfrm>
            <a:off x="260350" y="3327400"/>
            <a:ext cx="28876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Fig43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75075"/>
            <a:ext cx="2005012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8"/>
          <p:cNvSpPr>
            <a:spLocks noChangeAspect="1"/>
          </p:cNvSpPr>
          <p:nvPr/>
        </p:nvSpPr>
        <p:spPr bwMode="auto">
          <a:xfrm>
            <a:off x="423863" y="6092825"/>
            <a:ext cx="3600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200"/>
              <a:t>a – mašina; b – kalup; c – valjčić;d – držač; </a:t>
            </a:r>
            <a:endParaRPr lang="en-US" altLang="sr-Latn-RS" sz="1200"/>
          </a:p>
          <a:p>
            <a:r>
              <a:rPr lang="sr-Latn-CS" altLang="sr-Latn-RS" sz="1200"/>
              <a:t>e – lim; f – pomoćni valjčić; g – alat za odsecanje ivice radnog komada</a:t>
            </a:r>
            <a:endParaRPr lang="en-GB" altLang="sr-Latn-RS" sz="1200"/>
          </a:p>
        </p:txBody>
      </p:sp>
      <p:pic>
        <p:nvPicPr>
          <p:cNvPr id="27656" name="Picture 2" descr="http://www.ehschwab.com/images/slide-complete-custom-metal-spinn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981075"/>
            <a:ext cx="27686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785813" y="285750"/>
            <a:ext cx="7500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DUBOKO IZVLAČENJE</a:t>
            </a:r>
          </a:p>
        </p:txBody>
      </p:sp>
      <p:pic>
        <p:nvPicPr>
          <p:cNvPr id="8195" name="Picture 12" descr="http://www.custompartnet.com/wu/images/sheet-metal/deep-drawing-sequ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 b="20000"/>
          <a:stretch>
            <a:fillRect/>
          </a:stretch>
        </p:blipFill>
        <p:spPr bwMode="auto">
          <a:xfrm>
            <a:off x="317500" y="4111625"/>
            <a:ext cx="42656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4" descr="http://aluminium.matter.org.uk/content/media/images/sheet-canProductionSt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105275"/>
            <a:ext cx="3567112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"/>
          <p:cNvSpPr>
            <a:spLocks noChangeArrowheads="1"/>
          </p:cNvSpPr>
          <p:nvPr/>
        </p:nvSpPr>
        <p:spPr bwMode="auto">
          <a:xfrm>
            <a:off x="234950" y="906463"/>
            <a:ext cx="86963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sr-Latn-CS" altLang="sr-Latn-RS" sz="1600"/>
              <a:t>Duboko izvlačenje je postupak hladne obrade kojim se iz pripremka od lima kružnog, kvadratnog, pravougaonog ili nekog drugog oblika dobijaju prostorne konfiguracije tipa posuda, kutija, delova auto-karoserija i dr.</a:t>
            </a:r>
            <a:endParaRPr lang="en-US" altLang="sr-Latn-RS" sz="1600"/>
          </a:p>
          <a:p>
            <a:pPr>
              <a:buFont typeface="Wingdings" panose="05000000000000000000" pitchFamily="2" charset="2"/>
              <a:buChar char="§"/>
            </a:pPr>
            <a:r>
              <a:rPr lang="sr-Latn-CS" altLang="sr-Latn-RS" sz="1600"/>
              <a:t>U zavisnosti od oblika obratka proces se izvodi u jednoj ili više operacija, pri čemu se prva i sledeća operacija suštinski razlikuju</a:t>
            </a:r>
            <a:endParaRPr lang="en-GB" altLang="sr-Latn-RS" sz="1600"/>
          </a:p>
          <a:p>
            <a:pPr>
              <a:buFont typeface="Wingdings" panose="05000000000000000000" pitchFamily="2" charset="2"/>
              <a:buChar char="§"/>
            </a:pPr>
            <a:r>
              <a:rPr lang="sr-Latn-CS" altLang="sr-Latn-RS" sz="1600"/>
              <a:t>Ova tehnologija primenjuje se za izradu delova u različitim granama industrije: auto- i avio-industrija, opšte mašinstvo, hemijsko inženjerstvo, poljoprivredna tehnika, elektro-industrija i dr.</a:t>
            </a:r>
            <a:endParaRPr lang="en-GB" altLang="sr-Latn-RS" sz="1600"/>
          </a:p>
          <a:p>
            <a:pPr>
              <a:buFont typeface="Wingdings" panose="05000000000000000000" pitchFamily="2" charset="2"/>
              <a:buChar char="§"/>
            </a:pPr>
            <a:r>
              <a:rPr lang="sr-Latn-CS" altLang="sr-Latn-RS" sz="1600"/>
              <a:t>Duboko izvlačenje uspešno se kombinuje sa drugim tehnologijama plastičnog deformisanja, pre svega sa razdvajanjem i savijanjem.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r-Latn-CS" altLang="sr-Latn-RS" sz="1600"/>
              <a:t>Uobičajeno je da je na takvim alatima prva operacija izrade pripremka razdvajanjem, da bi se u sledećim operacijama izvršilo duboko izvlačenje, savijanje i drugo.</a:t>
            </a:r>
            <a:endParaRPr lang="en-GB" altLang="sr-Latn-R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Untitled-8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1901" b="1630"/>
          <a:stretch>
            <a:fillRect/>
          </a:stretch>
        </p:blipFill>
        <p:spPr bwMode="auto">
          <a:xfrm>
            <a:off x="107950" y="1322388"/>
            <a:ext cx="35274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6238" y="260350"/>
            <a:ext cx="3328987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Rotaciono izvlačenje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867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94188"/>
            <a:ext cx="20859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8376" r="5304" b="7864"/>
          <a:stretch>
            <a:fillRect/>
          </a:stretch>
        </p:blipFill>
        <p:spPr bwMode="auto">
          <a:xfrm>
            <a:off x="265113" y="4203700"/>
            <a:ext cx="2493962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14632" r="51875"/>
          <a:stretch>
            <a:fillRect/>
          </a:stretch>
        </p:blipFill>
        <p:spPr bwMode="auto">
          <a:xfrm>
            <a:off x="3851275" y="927100"/>
            <a:ext cx="1679575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992563"/>
            <a:ext cx="24511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611188" y="5921375"/>
            <a:ext cx="2903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Oblikovanje orebrenih cevi</a:t>
            </a:r>
            <a:endParaRPr lang="sr-Latn-RS" altLang="sr-Latn-RS"/>
          </a:p>
        </p:txBody>
      </p: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6210300" y="6103938"/>
            <a:ext cx="2274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Operacija sužavanja</a:t>
            </a:r>
            <a:endParaRPr lang="sr-Latn-RS" altLang="sr-Latn-RS"/>
          </a:p>
        </p:txBody>
      </p:sp>
      <p:sp>
        <p:nvSpPr>
          <p:cNvPr id="28682" name="Rectangle 12"/>
          <p:cNvSpPr>
            <a:spLocks noChangeArrowheads="1"/>
          </p:cNvSpPr>
          <p:nvPr/>
        </p:nvSpPr>
        <p:spPr bwMode="auto">
          <a:xfrm>
            <a:off x="2771775" y="3487738"/>
            <a:ext cx="337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RS" altLang="sr-Latn-RS">
                <a:ea typeface="Times New Roman" panose="02020603050405020304" pitchFamily="18" charset="0"/>
                <a:cs typeface="Arial" panose="020B0604020202020204" pitchFamily="34" charset="0"/>
              </a:rPr>
              <a:t>Oblikovanje danaca rezervoara</a:t>
            </a:r>
          </a:p>
        </p:txBody>
      </p:sp>
      <p:pic>
        <p:nvPicPr>
          <p:cNvPr id="28683" name="Picture 2" descr="http://web-japan.org/trends/11_tech-life/images/teca1301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76325"/>
            <a:ext cx="3192463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dustrial steel vessel head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644900"/>
            <a:ext cx="49911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8138" y="227013"/>
            <a:ext cx="8485187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Oblikovanje danaca (razvlačenje + rotaciono izvlačenje)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9700" name="Picture 2" descr="http://www.koenig-co.de/uploads/RTEmagicC_DishingFlangingSketch.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712788"/>
            <a:ext cx="1871662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http://www.slawinski.de/uploads/pics/Boerdeln0573T_A1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17613"/>
            <a:ext cx="3132138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http://www.slawinski.de/uploads/pics/Kuempeln0018_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7613"/>
            <a:ext cx="313372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http://www.slawinski.de/uploads/pics/Sicken0338_A1_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281305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sure Vessel Fabricators.wm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1628775"/>
            <a:ext cx="5199062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16013" y="227013"/>
            <a:ext cx="6937375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Oblikovanje danaca </a:t>
            </a:r>
          </a:p>
          <a:p>
            <a:pPr>
              <a:defRPr/>
            </a:pPr>
            <a:r>
              <a:rPr lang="sr-Latn-R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(savijanje+ razvlačenje + rotaciono izvlačenje)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Slika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r="11871"/>
          <a:stretch>
            <a:fillRect/>
          </a:stretch>
        </p:blipFill>
        <p:spPr bwMode="auto">
          <a:xfrm>
            <a:off x="100013" y="4271963"/>
            <a:ext cx="26638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4213" y="260350"/>
            <a:ext cx="77755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sr-Latn-C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Inkrementalno</a:t>
            </a:r>
            <a:r>
              <a:rPr lang="sr-Latn-C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deformisanje sferičnim alatima (</a:t>
            </a:r>
            <a:r>
              <a:rPr lang="sr-Latn-C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Incremental</a:t>
            </a:r>
            <a:r>
              <a:rPr lang="sr-Latn-C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C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sheet</a:t>
            </a:r>
            <a:r>
              <a:rPr lang="sr-Latn-C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metal </a:t>
            </a:r>
            <a:r>
              <a:rPr lang="sr-Latn-C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forming</a:t>
            </a:r>
            <a:r>
              <a:rPr lang="sr-Latn-C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ISMF)</a:t>
            </a:r>
            <a:r>
              <a:rPr lang="sr-Latn-C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r-Latn-R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50825" y="1268413"/>
            <a:ext cx="88931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r-Latn-CS" altLang="sr-Latn-RS" sz="1600"/>
              <a:t>Moderna je metoda obrade deformisanjem, koja otvara nove mogućnosti u obradi lima</a:t>
            </a:r>
            <a:endParaRPr lang="en-US" altLang="sr-Latn-RS" sz="1600"/>
          </a:p>
          <a:p>
            <a:pPr>
              <a:buFont typeface="Wingdings" panose="05000000000000000000" pitchFamily="2" charset="2"/>
              <a:buChar char="Ø"/>
            </a:pPr>
            <a:r>
              <a:rPr lang="sr-Latn-CS" altLang="sr-Latn-RS" sz="1600"/>
              <a:t>U poređenju sa klasičnim tehnologijama obrade lima (duboko izvlačenje, hidromehanička obrada…), ova tehnologija u prednosti je zbog toga što koristi jednostavan alat kojim se parcijalnim zahvatom dobijaju delovi složenog oblika, što dovodi i do smanjenja troškova proizvodnje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CS" altLang="sr-Latn-RS" sz="1600"/>
              <a:t>Po koncepciji, inkrementalno deformisanje lima ima sličnosti sa rotacionim izvlačenjem</a:t>
            </a:r>
            <a:endParaRPr lang="en-US" altLang="sr-Latn-RS" sz="1600"/>
          </a:p>
          <a:p>
            <a:pPr>
              <a:buFont typeface="Wingdings" panose="05000000000000000000" pitchFamily="2" charset="2"/>
              <a:buChar char="Ø"/>
            </a:pPr>
            <a:r>
              <a:rPr lang="sr-Latn-CS" altLang="sr-Latn-RS" sz="1600"/>
              <a:t>Međutim, rotacionim izvlačenjem mogu se dobiti samo aksijalno simetrični delovi, dok su mogućnosti obrade lima inkrementalnim deformisanjem mnogo veće (dobijanje kutijastih i nesimetričnih delova)</a:t>
            </a:r>
            <a:endParaRPr lang="en-US" altLang="sr-Latn-RS" sz="1600"/>
          </a:p>
          <a:p>
            <a:pPr>
              <a:buFont typeface="Wingdings" panose="05000000000000000000" pitchFamily="2" charset="2"/>
              <a:buChar char="Ø"/>
            </a:pPr>
            <a:r>
              <a:rPr lang="sr-Latn-CS" altLang="sr-Latn-RS" sz="1600"/>
              <a:t>Glavni nedostatak ove tehnologije jeste dužina trajanja procesa izrade dela, pa se ova tehnologija može uspeš</a:t>
            </a:r>
            <a:r>
              <a:rPr lang="en-US" altLang="sr-Latn-RS" sz="1600"/>
              <a:t>no </a:t>
            </a:r>
            <a:r>
              <a:rPr lang="sr-Latn-CS" altLang="sr-Latn-RS" sz="1600"/>
              <a:t>koristiti samo kod pojedinačne i maloserijske proizvodnje</a:t>
            </a:r>
            <a:endParaRPr lang="en-GB" altLang="sr-Latn-RS" sz="1600"/>
          </a:p>
        </p:txBody>
      </p:sp>
      <p:pic>
        <p:nvPicPr>
          <p:cNvPr id="31749" name="Picture 7" descr="Fig11.5v3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4381500"/>
            <a:ext cx="262731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http://image.slidesharecdn.com/incremental-sheet-forming3155/95/incremental-sheet-forming-13-728.jpg?cb=11839652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4078288"/>
            <a:ext cx="3560763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915988" y="6164263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b="1"/>
              <a:t>SPIF</a:t>
            </a:r>
            <a:endParaRPr lang="sr-Latn-RS" altLang="sr-Latn-RS" b="1"/>
          </a:p>
        </p:txBody>
      </p:sp>
      <p:sp>
        <p:nvSpPr>
          <p:cNvPr id="31752" name="Rectangle 10"/>
          <p:cNvSpPr>
            <a:spLocks noChangeArrowheads="1"/>
          </p:cNvSpPr>
          <p:nvPr/>
        </p:nvSpPr>
        <p:spPr bwMode="auto">
          <a:xfrm>
            <a:off x="3379788" y="6130925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b="1"/>
              <a:t>TPIF</a:t>
            </a:r>
            <a:endParaRPr lang="sr-Latn-RS" altLang="sr-Latn-R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PIF highligh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3586163"/>
            <a:ext cx="51323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11413" y="260350"/>
            <a:ext cx="437356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Inkrementalno</a:t>
            </a:r>
            <a:r>
              <a:rPr lang="sr-Latn-C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deformisanje </a:t>
            </a:r>
            <a:endParaRPr lang="sr-Latn-RS" sz="2400" dirty="0"/>
          </a:p>
        </p:txBody>
      </p:sp>
      <p:pic>
        <p:nvPicPr>
          <p:cNvPr id="32772" name="Picture 4" descr="http://static.wixstatic.com/media/0ca255_abd4a0bf2a454219a41a4f71fd19ce93.png_srz_940_315_85_22_0.50_1.20_0.00_png_sr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330" r="2344" b="4169"/>
          <a:stretch>
            <a:fillRect/>
          </a:stretch>
        </p:blipFill>
        <p:spPr bwMode="auto">
          <a:xfrm>
            <a:off x="611188" y="1131888"/>
            <a:ext cx="381635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http://www.lcmp.eng.cam.ac.uk/wp-content/uploads/WF_ISF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06475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5" descr="http://globalinkmfg.com/wp-content/uploads/2011/09/IMG_3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21228" r="11337" b="12766"/>
          <a:stretch>
            <a:fillRect/>
          </a:stretch>
        </p:blipFill>
        <p:spPr bwMode="auto">
          <a:xfrm>
            <a:off x="3641725" y="5170488"/>
            <a:ext cx="200501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184525"/>
            <a:ext cx="31432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1692275" y="217488"/>
            <a:ext cx="573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2400" b="1"/>
              <a:t>DUBOKO IZVLAČENJE</a:t>
            </a:r>
            <a:r>
              <a:rPr lang="sr-Latn-RS" altLang="sr-Latn-RS" sz="2400" b="1"/>
              <a:t> - Oblici delova</a:t>
            </a:r>
            <a:endParaRPr lang="en-US" altLang="sr-Latn-RS" sz="2400" b="1"/>
          </a:p>
        </p:txBody>
      </p:sp>
      <p:sp>
        <p:nvSpPr>
          <p:cNvPr id="10245" name="Rectangle 2"/>
          <p:cNvSpPr>
            <a:spLocks noChangeArrowheads="1"/>
          </p:cNvSpPr>
          <p:nvPr/>
        </p:nvSpPr>
        <p:spPr bwMode="auto">
          <a:xfrm>
            <a:off x="574675" y="819150"/>
            <a:ext cx="39608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hr-HR" altLang="sr-Latn-RS">
                <a:cs typeface="Times New Roman" panose="02020603050405020304" pitchFamily="18" charset="0"/>
              </a:rPr>
              <a:t>cilindričan bez venca ili s vencem</a:t>
            </a:r>
            <a:endParaRPr lang="en-US" altLang="sr-Latn-RS"/>
          </a:p>
          <a:p>
            <a:pPr>
              <a:buFontTx/>
              <a:buChar char="•"/>
            </a:pPr>
            <a:r>
              <a:rPr lang="hr-HR" altLang="sr-Latn-RS">
                <a:cs typeface="Times New Roman" panose="02020603050405020304" pitchFamily="18" charset="0"/>
              </a:rPr>
              <a:t>stepenast</a:t>
            </a:r>
            <a:endParaRPr lang="en-US" altLang="sr-Latn-RS"/>
          </a:p>
          <a:p>
            <a:pPr>
              <a:buFontTx/>
              <a:buChar char="•"/>
            </a:pPr>
            <a:r>
              <a:rPr lang="hr-HR" altLang="sr-Latn-RS">
                <a:cs typeface="Times New Roman" panose="02020603050405020304" pitchFamily="18" charset="0"/>
              </a:rPr>
              <a:t>konusan</a:t>
            </a:r>
            <a:endParaRPr lang="en-US" altLang="sr-Latn-RS"/>
          </a:p>
          <a:p>
            <a:pPr>
              <a:buFontTx/>
              <a:buChar char="•"/>
            </a:pPr>
            <a:r>
              <a:rPr lang="hr-HR" altLang="sr-Latn-RS">
                <a:cs typeface="Times New Roman" panose="02020603050405020304" pitchFamily="18" charset="0"/>
              </a:rPr>
              <a:t>sferičan</a:t>
            </a:r>
            <a:endParaRPr lang="en-US" altLang="sr-Latn-RS"/>
          </a:p>
          <a:p>
            <a:pPr>
              <a:buFontTx/>
              <a:buChar char="•"/>
            </a:pPr>
            <a:r>
              <a:rPr lang="hr-HR" altLang="sr-Latn-RS">
                <a:cs typeface="Times New Roman" panose="02020603050405020304" pitchFamily="18" charset="0"/>
              </a:rPr>
              <a:t>kutijast</a:t>
            </a:r>
            <a:endParaRPr lang="en-US" altLang="sr-Latn-RS"/>
          </a:p>
          <a:p>
            <a:pPr>
              <a:buFontTx/>
              <a:buChar char="•"/>
            </a:pPr>
            <a:r>
              <a:rPr lang="hr-HR" altLang="sr-Latn-RS">
                <a:cs typeface="Times New Roman" panose="02020603050405020304" pitchFamily="18" charset="0"/>
              </a:rPr>
              <a:t>nerotacion</a:t>
            </a:r>
            <a:endParaRPr lang="en-US" altLang="sr-Latn-RS"/>
          </a:p>
          <a:p>
            <a:pPr>
              <a:buFontTx/>
              <a:buChar char="•"/>
            </a:pPr>
            <a:r>
              <a:rPr lang="hr-HR" altLang="sr-Latn-RS">
                <a:cs typeface="Times New Roman" panose="02020603050405020304" pitchFamily="18" charset="0"/>
              </a:rPr>
              <a:t>velikih dimenzija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>
                <a:cs typeface="Times New Roman" panose="02020603050405020304" pitchFamily="18" charset="0"/>
              </a:rPr>
              <a:t>dobijen izvlačenjem iz trake </a:t>
            </a:r>
            <a:endParaRPr lang="hr-HR" altLang="sr-Latn-RS"/>
          </a:p>
        </p:txBody>
      </p:sp>
      <p:pic>
        <p:nvPicPr>
          <p:cNvPr id="10246" name="Picture 4" descr="Delo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"/>
          <a:stretch>
            <a:fillRect/>
          </a:stretch>
        </p:blipFill>
        <p:spPr bwMode="auto">
          <a:xfrm>
            <a:off x="5484813" y="1077913"/>
            <a:ext cx="3071812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http://www.nationaldieco.com/Customer-Content/WWW/CMS/images/progressions/copper_nozzle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4900613"/>
            <a:ext cx="35845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3" descr="http://cfnewsads.thomasnet.com/images/cmsimage/image/deep-drawin-fire-extinguish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21428"/>
          <a:stretch>
            <a:fillRect/>
          </a:stretch>
        </p:blipFill>
        <p:spPr bwMode="auto">
          <a:xfrm>
            <a:off x="3995738" y="1135063"/>
            <a:ext cx="863600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 descr="https://encrypted-tbn3.gstatic.com/images?q=tbn:ANd9GcS4d97i87Mo62qMuWP8LoOqywQehaG-XuBCMAbdC1EqR088gdE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9" r="7549"/>
          <a:stretch>
            <a:fillRect/>
          </a:stretch>
        </p:blipFill>
        <p:spPr bwMode="auto">
          <a:xfrm>
            <a:off x="3768725" y="3590925"/>
            <a:ext cx="143827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8" descr="Izvlacenje iz trak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548063"/>
            <a:ext cx="294163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Reverzibilno dub izv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12875"/>
            <a:ext cx="32766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Fig6.1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270000"/>
            <a:ext cx="450056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85813" y="809625"/>
            <a:ext cx="368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Prva operacija dubokog izvlačenja</a:t>
            </a:r>
            <a:endParaRPr lang="en-GB" altLang="sr-Latn-RS" b="1"/>
          </a:p>
        </p:txBody>
      </p:sp>
      <p:pic>
        <p:nvPicPr>
          <p:cNvPr id="11269" name="Picture 5" descr="fig6.2v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576638"/>
            <a:ext cx="383857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22288" y="3144838"/>
            <a:ext cx="4794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Sledeća operacija dubokog izvlačenja</a:t>
            </a:r>
            <a:endParaRPr lang="en-GB" altLang="sr-Latn-RS" b="1"/>
          </a:p>
        </p:txBody>
      </p:sp>
      <p:sp>
        <p:nvSpPr>
          <p:cNvPr id="11271" name="Rectangle 10"/>
          <p:cNvSpPr>
            <a:spLocks noChangeArrowheads="1"/>
          </p:cNvSpPr>
          <p:nvPr/>
        </p:nvSpPr>
        <p:spPr bwMode="auto">
          <a:xfrm>
            <a:off x="785813" y="285750"/>
            <a:ext cx="7500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DUBOKO IZVLAČENJE</a:t>
            </a:r>
            <a:r>
              <a:rPr lang="sr-Latn-RS" altLang="sr-Latn-RS" sz="2400" b="1"/>
              <a:t> – Šema procesa</a:t>
            </a:r>
            <a:endParaRPr lang="en-US" altLang="sr-Latn-RS" sz="2400" b="1"/>
          </a:p>
        </p:txBody>
      </p:sp>
      <p:sp>
        <p:nvSpPr>
          <p:cNvPr id="11272" name="Rectangle 2"/>
          <p:cNvSpPr>
            <a:spLocks noChangeArrowheads="1"/>
          </p:cNvSpPr>
          <p:nvPr/>
        </p:nvSpPr>
        <p:spPr bwMode="auto">
          <a:xfrm>
            <a:off x="5651500" y="4652963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/>
              <a:t>Reverzibilno duboko izvlačenje</a:t>
            </a:r>
            <a:endParaRPr lang="sr-Latn-RS" altLang="sr-Latn-RS"/>
          </a:p>
        </p:txBody>
      </p:sp>
      <p:pic>
        <p:nvPicPr>
          <p:cNvPr id="11273" name="Picture 4" descr="Sled operacij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1" t="54173" r="8022"/>
          <a:stretch>
            <a:fillRect/>
          </a:stretch>
        </p:blipFill>
        <p:spPr bwMode="auto">
          <a:xfrm>
            <a:off x="3059113" y="5302250"/>
            <a:ext cx="15335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res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4037013"/>
            <a:ext cx="45370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Isecak_canceta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4100"/>
            <a:ext cx="3600450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formiranje obratka u prvoj operacij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4100"/>
            <a:ext cx="35941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metalforming-inc.com/Publications/Papers/ref133/images/Image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89338"/>
            <a:ext cx="2592388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10"/>
          <p:cNvSpPr>
            <a:spLocks noChangeArrowheads="1"/>
          </p:cNvSpPr>
          <p:nvPr/>
        </p:nvSpPr>
        <p:spPr bwMode="auto">
          <a:xfrm>
            <a:off x="785813" y="285750"/>
            <a:ext cx="7500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DUBOKO IZVLAČENJE</a:t>
            </a:r>
            <a:r>
              <a:rPr lang="sr-Latn-RS" altLang="sr-Latn-RS" sz="2400" b="1"/>
              <a:t> – Šema procesa</a:t>
            </a:r>
            <a:endParaRPr lang="en-US" altLang="sr-Latn-RS" sz="2400" b="1"/>
          </a:p>
        </p:txBody>
      </p:sp>
      <p:sp>
        <p:nvSpPr>
          <p:cNvPr id="12295" name="Rectangle 2"/>
          <p:cNvSpPr>
            <a:spLocks noChangeArrowheads="1"/>
          </p:cNvSpPr>
          <p:nvPr/>
        </p:nvSpPr>
        <p:spPr bwMode="auto">
          <a:xfrm>
            <a:off x="4700588" y="3246438"/>
            <a:ext cx="382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1400">
                <a:ea typeface="Times New Roman" panose="02020603050405020304" pitchFamily="18" charset="0"/>
                <a:cs typeface="Arial" panose="020B0604020202020204" pitchFamily="34" charset="0"/>
              </a:rPr>
              <a:t>Formiranje obratka u prvoj operaciji izvlačenja</a:t>
            </a:r>
            <a:endParaRPr lang="sr-Latn-RS" altLang="sr-Latn-RS" sz="140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Stanjenje obratci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700213"/>
            <a:ext cx="51117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476375" y="333375"/>
            <a:ext cx="6149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2400" b="1"/>
              <a:t>Klasifikacija procesa dubokog izvlačenja</a:t>
            </a:r>
          </a:p>
        </p:txBody>
      </p:sp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79388" y="1027113"/>
            <a:ext cx="86407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3525" indent="-263525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hr-HR" altLang="sr-Latn-RS" sz="1600">
                <a:cs typeface="Times New Roman" panose="02020603050405020304" pitchFamily="18" charset="0"/>
              </a:rPr>
              <a:t>duboko izvlačenje bez promene debljine materijala</a:t>
            </a:r>
            <a:endParaRPr lang="en-US" altLang="sr-Latn-RS" sz="1600"/>
          </a:p>
          <a:p>
            <a:pPr>
              <a:buFontTx/>
              <a:buChar char="•"/>
            </a:pPr>
            <a:r>
              <a:rPr lang="hr-HR" altLang="sr-Latn-RS" sz="1600">
                <a:cs typeface="Times New Roman" panose="02020603050405020304" pitchFamily="18" charset="0"/>
              </a:rPr>
              <a:t>duboko izvlačenje s promenom debljine materijala, kad je debljina zida (omotača) manja u odnosu na debljinu dna obratka</a:t>
            </a:r>
            <a:endParaRPr lang="hr-HR" altLang="sr-Latn-RS" sz="1600"/>
          </a:p>
        </p:txBody>
      </p:sp>
      <p:pic>
        <p:nvPicPr>
          <p:cNvPr id="14341" name="Picture 9" descr="Stanjenje se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 r="48386" b="5501"/>
          <a:stretch>
            <a:fillRect/>
          </a:stretch>
        </p:blipFill>
        <p:spPr bwMode="auto">
          <a:xfrm>
            <a:off x="6192838" y="1700213"/>
            <a:ext cx="2393950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Fig6.19cv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910013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 descr="Fig6.19av2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984625"/>
            <a:ext cx="149383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 descr="Fig6.19bv2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878263"/>
            <a:ext cx="14573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2650" y="6069013"/>
            <a:ext cx="101441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= </a:t>
            </a:r>
            <a:r>
              <a:rPr lang="sr-Latn-C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</a:t>
            </a:r>
            <a:r>
              <a:rPr lang="sr-Latn-C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r-Latn-R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05138" y="6345238"/>
            <a:ext cx="10128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= </a:t>
            </a:r>
            <a:r>
              <a:rPr lang="sr-Latn-C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</a:t>
            </a:r>
            <a:r>
              <a:rPr lang="sr-Latn-C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r-Latn-R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0150" y="6345238"/>
            <a:ext cx="100647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≠ </a:t>
            </a:r>
            <a:r>
              <a:rPr lang="sr-Latn-C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</a:t>
            </a:r>
            <a:r>
              <a:rPr lang="sr-Latn-C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r-Latn-R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1619250" y="282575"/>
            <a:ext cx="590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sz="2400" b="1"/>
              <a:t>Specijalni postupci dubokog izvlačenja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28625" y="973138"/>
            <a:ext cx="374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sr-Latn-RS" i="1"/>
              <a:t>Hidromehaničko duboko izvlačenje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417513" y="3852863"/>
            <a:ext cx="3582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r-HR" altLang="sr-Latn-RS" i="1"/>
              <a:t>Duboko izvlačenje pomoću gume</a:t>
            </a:r>
            <a:endParaRPr lang="en-US" altLang="sr-Latn-RS" i="1"/>
          </a:p>
        </p:txBody>
      </p:sp>
      <p:pic>
        <p:nvPicPr>
          <p:cNvPr id="15365" name="Picture 3" descr="Gu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70438"/>
            <a:ext cx="34829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268413"/>
            <a:ext cx="35814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2274888"/>
            <a:ext cx="35623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4849813"/>
            <a:ext cx="18192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1"/>
          <p:cNvSpPr>
            <a:spLocks noChangeArrowheads="1"/>
          </p:cNvSpPr>
          <p:nvPr/>
        </p:nvSpPr>
        <p:spPr bwMode="auto">
          <a:xfrm>
            <a:off x="385763" y="4191000"/>
            <a:ext cx="3695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200"/>
              <a:t>Primenjuje se za izradu složenih delova u maloserijskoj proizvodnji, na primer u avio-industriji</a:t>
            </a:r>
          </a:p>
        </p:txBody>
      </p:sp>
      <p:pic>
        <p:nvPicPr>
          <p:cNvPr id="15370" name="Picture 10" descr="Fig6.35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4598988"/>
            <a:ext cx="291465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2"/>
          <p:cNvSpPr>
            <a:spLocks noChangeArrowheads="1"/>
          </p:cNvSpPr>
          <p:nvPr/>
        </p:nvSpPr>
        <p:spPr bwMode="auto">
          <a:xfrm>
            <a:off x="5100638" y="1679575"/>
            <a:ext cx="343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200"/>
              <a:t>Proizvode dobijene hidrodeformisanjem odlikuje veoma povoljan odnos težina/čvrstoća</a:t>
            </a:r>
            <a:endParaRPr lang="sr-Latn-RS" altLang="sr-Latn-RS" sz="1200"/>
          </a:p>
        </p:txBody>
      </p:sp>
      <p:sp>
        <p:nvSpPr>
          <p:cNvPr id="15372" name="Rectangle 3"/>
          <p:cNvSpPr>
            <a:spLocks noChangeArrowheads="1"/>
          </p:cNvSpPr>
          <p:nvPr/>
        </p:nvSpPr>
        <p:spPr bwMode="auto">
          <a:xfrm>
            <a:off x="5076825" y="1190625"/>
            <a:ext cx="3133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sr-Latn-CS" altLang="sr-Latn-RS" i="1"/>
              <a:t>Hidrodeformisanje cevi i lima</a:t>
            </a:r>
          </a:p>
        </p:txBody>
      </p:sp>
      <p:sp>
        <p:nvSpPr>
          <p:cNvPr id="15373" name="Rectangle 4"/>
          <p:cNvSpPr>
            <a:spLocks noChangeArrowheads="1"/>
          </p:cNvSpPr>
          <p:nvPr/>
        </p:nvSpPr>
        <p:spPr bwMode="auto">
          <a:xfrm>
            <a:off x="6099175" y="6232525"/>
            <a:ext cx="285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r-Latn-CS" altLang="sr-Latn-RS" sz="1400"/>
              <a:t>Hidrodeformisanje limenih parova</a:t>
            </a:r>
            <a:endParaRPr lang="en-GB" altLang="sr-Latn-R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000375" y="214313"/>
            <a:ext cx="3195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Dimenzije pripremka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6388" name="Object 1"/>
          <p:cNvGraphicFramePr>
            <a:graphicFrameLocks noChangeAspect="1"/>
          </p:cNvGraphicFramePr>
          <p:nvPr/>
        </p:nvGraphicFramePr>
        <p:xfrm>
          <a:off x="428625" y="785813"/>
          <a:ext cx="1944688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Equation" r:id="rId3" imgW="1282700" imgH="190500" progId="Equation.DSMT4">
                  <p:embed/>
                </p:oleObj>
              </mc:Choice>
              <mc:Fallback>
                <p:oleObj name="Equation" r:id="rId3" imgW="1282700" imgH="1905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785813"/>
                        <a:ext cx="1944688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6390" name="Object 3"/>
          <p:cNvGraphicFramePr>
            <a:graphicFrameLocks noChangeAspect="1"/>
          </p:cNvGraphicFramePr>
          <p:nvPr/>
        </p:nvGraphicFramePr>
        <p:xfrm>
          <a:off x="428625" y="1214438"/>
          <a:ext cx="165100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Equation" r:id="rId5" imgW="1244600" imgH="381000" progId="Equation.DSMT4">
                  <p:embed/>
                </p:oleObj>
              </mc:Choice>
              <mc:Fallback>
                <p:oleObj name="Equation" r:id="rId5" imgW="1244600" imgH="381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214438"/>
                        <a:ext cx="165100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6392" name="Object 5"/>
          <p:cNvGraphicFramePr>
            <a:graphicFrameLocks noChangeAspect="1"/>
          </p:cNvGraphicFramePr>
          <p:nvPr/>
        </p:nvGraphicFramePr>
        <p:xfrm>
          <a:off x="500063" y="1785938"/>
          <a:ext cx="10509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Equation" r:id="rId7" imgW="698500" imgH="190500" progId="Equation.DSMT4">
                  <p:embed/>
                </p:oleObj>
              </mc:Choice>
              <mc:Fallback>
                <p:oleObj name="Equation" r:id="rId7" imgW="698500" imgH="1905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785938"/>
                        <a:ext cx="10509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3" name="Picture 7" descr="Primer proracuna rondel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857250"/>
            <a:ext cx="378142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86000"/>
            <a:ext cx="38576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500563"/>
            <a:ext cx="371475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1714500" y="214313"/>
            <a:ext cx="5672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sr-Latn-RS" sz="2400" b="1"/>
              <a:t>Odnos izvlačenja, stepen deformacije</a:t>
            </a:r>
          </a:p>
        </p:txBody>
      </p:sp>
      <p:pic>
        <p:nvPicPr>
          <p:cNvPr id="17411" name="Picture 2" descr="Viseoperaciono dub izv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00125"/>
            <a:ext cx="309403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7413" name="Object 3"/>
          <p:cNvGraphicFramePr>
            <a:graphicFrameLocks noChangeAspect="1"/>
          </p:cNvGraphicFramePr>
          <p:nvPr/>
        </p:nvGraphicFramePr>
        <p:xfrm>
          <a:off x="357188" y="4000500"/>
          <a:ext cx="5937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Equation" r:id="rId4" imgW="520474" imgH="380835" progId="Equation.DSMT4">
                  <p:embed/>
                </p:oleObj>
              </mc:Choice>
              <mc:Fallback>
                <p:oleObj name="Equation" r:id="rId4" imgW="520474" imgH="38083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4000500"/>
                        <a:ext cx="593725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7415" name="Object 5"/>
          <p:cNvGraphicFramePr>
            <a:graphicFrameLocks noChangeAspect="1"/>
          </p:cNvGraphicFramePr>
          <p:nvPr/>
        </p:nvGraphicFramePr>
        <p:xfrm>
          <a:off x="1285875" y="4000500"/>
          <a:ext cx="5730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0" name="Equation" r:id="rId6" imgW="508000" imgH="381000" progId="Equation.DSMT4">
                  <p:embed/>
                </p:oleObj>
              </mc:Choice>
              <mc:Fallback>
                <p:oleObj name="Equation" r:id="rId6" imgW="508000" imgH="381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000500"/>
                        <a:ext cx="57308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graphicFrame>
        <p:nvGraphicFramePr>
          <p:cNvPr id="17417" name="Object 7"/>
          <p:cNvGraphicFramePr>
            <a:graphicFrameLocks noChangeAspect="1"/>
          </p:cNvGraphicFramePr>
          <p:nvPr/>
        </p:nvGraphicFramePr>
        <p:xfrm>
          <a:off x="2500313" y="4000500"/>
          <a:ext cx="690562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name="Equation" r:id="rId8" imgW="558800" imgH="381000" progId="Equation.DSMT4">
                  <p:embed/>
                </p:oleObj>
              </mc:Choice>
              <mc:Fallback>
                <p:oleObj name="Equation" r:id="rId8" imgW="558800" imgH="381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313" y="4000500"/>
                        <a:ext cx="690562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8" name="Object 10"/>
          <p:cNvGraphicFramePr>
            <a:graphicFrameLocks noChangeAspect="1"/>
          </p:cNvGraphicFramePr>
          <p:nvPr/>
        </p:nvGraphicFramePr>
        <p:xfrm>
          <a:off x="357188" y="4643438"/>
          <a:ext cx="690562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2" name="Equation" r:id="rId10" imgW="609336" imgH="190417" progId="Equation.DSMT4">
                  <p:embed/>
                </p:oleObj>
              </mc:Choice>
              <mc:Fallback>
                <p:oleObj name="Equation" r:id="rId10" imgW="609336" imgH="190417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4643438"/>
                        <a:ext cx="690562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9" name="Object 9"/>
          <p:cNvGraphicFramePr>
            <a:graphicFrameLocks noChangeAspect="1"/>
          </p:cNvGraphicFramePr>
          <p:nvPr/>
        </p:nvGraphicFramePr>
        <p:xfrm>
          <a:off x="1285875" y="4643438"/>
          <a:ext cx="7239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Equation" r:id="rId12" imgW="634725" imgH="190417" progId="Equation.DSMT4">
                  <p:embed/>
                </p:oleObj>
              </mc:Choice>
              <mc:Fallback>
                <p:oleObj name="Equation" r:id="rId12" imgW="634725" imgH="190417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4643438"/>
                        <a:ext cx="7239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r-Latn-RS" altLang="sr-Latn-RS"/>
          </a:p>
        </p:txBody>
      </p:sp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0" y="190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r-Latn-RS" sz="1200">
                <a:cs typeface="Times New Roman" panose="02020603050405020304" pitchFamily="18" charset="0"/>
              </a:rPr>
              <a:t>; </a:t>
            </a:r>
            <a:endParaRPr lang="sl-SI" altLang="sr-Latn-RS"/>
          </a:p>
        </p:txBody>
      </p:sp>
      <p:pic>
        <p:nvPicPr>
          <p:cNvPr id="17422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928688"/>
            <a:ext cx="4000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929063"/>
            <a:ext cx="4929188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6943</TotalTime>
  <Words>819</Words>
  <Application>Microsoft Office PowerPoint</Application>
  <PresentationFormat>On-screen Show (4:3)</PresentationFormat>
  <Paragraphs>96</Paragraphs>
  <Slides>24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Clarendon Extended</vt:lpstr>
      <vt:lpstr>Courier New</vt:lpstr>
      <vt:lpstr>Franklin Gothic Book</vt:lpstr>
      <vt:lpstr>Perpetua</vt:lpstr>
      <vt:lpstr>Times New Roman</vt:lpstr>
      <vt:lpstr>Wingdings</vt:lpstr>
      <vt:lpstr>Wingdings 2</vt:lpstr>
      <vt:lpstr>Equity</vt:lpstr>
      <vt:lpstr>Equation</vt:lpstr>
      <vt:lpstr>TEHNOLOGIJA MAŠINOGRADNJE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FTN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Kalupi za injekciono presovanje</dc:title>
  <dc:creator>Mladomir Milutinovic</dc:creator>
  <cp:lastModifiedBy>Windows User</cp:lastModifiedBy>
  <cp:revision>459</cp:revision>
  <dcterms:created xsi:type="dcterms:W3CDTF">2008-03-19T08:26:20Z</dcterms:created>
  <dcterms:modified xsi:type="dcterms:W3CDTF">2020-03-21T20:36:35Z</dcterms:modified>
</cp:coreProperties>
</file>